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585" r:id="rId2"/>
    <p:sldId id="553" r:id="rId3"/>
    <p:sldId id="895" r:id="rId4"/>
    <p:sldId id="896" r:id="rId5"/>
    <p:sldId id="860" r:id="rId6"/>
    <p:sldId id="906" r:id="rId7"/>
    <p:sldId id="910" r:id="rId8"/>
    <p:sldId id="907" r:id="rId9"/>
    <p:sldId id="897" r:id="rId10"/>
    <p:sldId id="908" r:id="rId11"/>
    <p:sldId id="909" r:id="rId12"/>
    <p:sldId id="911" r:id="rId13"/>
    <p:sldId id="912" r:id="rId14"/>
    <p:sldId id="913" r:id="rId15"/>
  </p:sldIdLst>
  <p:sldSz cx="12192000" cy="6858000"/>
  <p:notesSz cx="6858000" cy="9144000"/>
  <p:kinsoku lang="zh-CN" invalStChars="!),.:;?]}、。—ˇ¨〃々～‖…’”〕〉》」』〗】∶！＂＇），．：；？］｀｜｝·" invalEndChars="([{‘“〔〈《「『〖【（［｛．·"/>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p15:clr>
            <a:srgbClr val="A4A3A4"/>
          </p15:clr>
        </p15:guide>
        <p15:guide id="2" pos="380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2F5597"/>
    <a:srgbClr val="FF0000"/>
    <a:srgbClr val="E7E6E6"/>
    <a:srgbClr val="FF2600"/>
    <a:srgbClr val="2D75B6"/>
    <a:srgbClr val="2E5597"/>
    <a:srgbClr val="011893"/>
    <a:srgbClr val="73D2FA"/>
    <a:srgbClr val="76D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66582" autoAdjust="0"/>
  </p:normalViewPr>
  <p:slideViewPr>
    <p:cSldViewPr snapToGrid="0">
      <p:cViewPr varScale="1">
        <p:scale>
          <a:sx n="65" d="100"/>
          <a:sy n="65" d="100"/>
        </p:scale>
        <p:origin x="312" y="200"/>
      </p:cViewPr>
      <p:guideLst>
        <p:guide orient="horz" pos="2159"/>
        <p:guide pos="3806"/>
      </p:guideLst>
    </p:cSldViewPr>
  </p:slideViewPr>
  <p:outlineViewPr>
    <p:cViewPr>
      <p:scale>
        <a:sx n="33" d="100"/>
        <a:sy n="33" d="100"/>
      </p:scale>
      <p:origin x="0" y="0"/>
    </p:cViewPr>
  </p:outlineViewPr>
  <p:notesTextViewPr>
    <p:cViewPr>
      <p:scale>
        <a:sx n="110" d="100"/>
        <a:sy n="110" d="100"/>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4963879-A9B8-4FB5-A138-14F876CAF339}" type="datetimeFigureOut">
              <a:rPr lang="zh-CN" altLang="en-US" smtClean="0"/>
              <a:t>2023/7/13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027593-A527-46AB-AD6A-06968355F550}"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png>
</file>

<file path=ppt/media/image3.tiff>
</file>

<file path=ppt/media/image4.tiff>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986024-AB9B-43A8-AC4E-CD3F51784736}" type="datetimeFigureOut">
              <a:rPr lang="zh-CN" altLang="en-US" smtClean="0"/>
              <a:t>2023/7/13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51C2FF8-7EDF-43B7-B100-E00A2F1032C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latin typeface="Times New Roman" panose="02020603050405020304" pitchFamily="18" charset="0"/>
                <a:cs typeface="Times New Roman" panose="02020603050405020304" pitchFamily="18" charset="0"/>
              </a:rPr>
              <a:t>Good</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Morning/Afternoon,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My</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name</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is</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Jiang</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Qian.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(Next</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slide)</a:t>
            </a:r>
            <a:endParaRPr kumimoji="1" lang="zh-CN" altLang="en-US"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a:t>
            </a:fld>
            <a:endParaRPr lang="zh-CN" altLang="en-US"/>
          </a:p>
        </p:txBody>
      </p:sp>
    </p:spTree>
    <p:extLst>
      <p:ext uri="{BB962C8B-B14F-4D97-AF65-F5344CB8AC3E}">
        <p14:creationId xmlns:p14="http://schemas.microsoft.com/office/powerpoint/2010/main" val="2974838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10</a:t>
            </a:fld>
            <a:endParaRPr lang="zh-CN" altLang="en-US"/>
          </a:p>
        </p:txBody>
      </p:sp>
    </p:spTree>
    <p:extLst>
      <p:ext uri="{BB962C8B-B14F-4D97-AF65-F5344CB8AC3E}">
        <p14:creationId xmlns:p14="http://schemas.microsoft.com/office/powerpoint/2010/main" val="941882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11</a:t>
            </a:fld>
            <a:endParaRPr lang="zh-CN" altLang="en-US"/>
          </a:p>
        </p:txBody>
      </p:sp>
    </p:spTree>
    <p:extLst>
      <p:ext uri="{BB962C8B-B14F-4D97-AF65-F5344CB8AC3E}">
        <p14:creationId xmlns:p14="http://schemas.microsoft.com/office/powerpoint/2010/main" val="6381352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12</a:t>
            </a:fld>
            <a:endParaRPr lang="zh-CN" altLang="en-US"/>
          </a:p>
        </p:txBody>
      </p:sp>
    </p:spTree>
    <p:extLst>
      <p:ext uri="{BB962C8B-B14F-4D97-AF65-F5344CB8AC3E}">
        <p14:creationId xmlns:p14="http://schemas.microsoft.com/office/powerpoint/2010/main" val="4145745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13</a:t>
            </a:fld>
            <a:endParaRPr lang="zh-CN" altLang="en-US"/>
          </a:p>
        </p:txBody>
      </p:sp>
    </p:spTree>
    <p:extLst>
      <p:ext uri="{BB962C8B-B14F-4D97-AF65-F5344CB8AC3E}">
        <p14:creationId xmlns:p14="http://schemas.microsoft.com/office/powerpoint/2010/main" val="3359145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14</a:t>
            </a:fld>
            <a:endParaRPr lang="zh-CN" altLang="en-US"/>
          </a:p>
        </p:txBody>
      </p:sp>
    </p:spTree>
    <p:extLst>
      <p:ext uri="{BB962C8B-B14F-4D97-AF65-F5344CB8AC3E}">
        <p14:creationId xmlns:p14="http://schemas.microsoft.com/office/powerpoint/2010/main" val="2346832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lab</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divided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parts.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First,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introduce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some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preliminary</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knowledge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Group</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Role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relevant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programming</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information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to</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solve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model.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objectives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will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talk</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about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assignment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for</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this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lesson</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and</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its</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requirement.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(Next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slide)</a:t>
            </a:r>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2</a:t>
            </a:fld>
            <a:endParaRPr lang="zh-CN" altLang="en-US"/>
          </a:p>
        </p:txBody>
      </p:sp>
    </p:spTree>
    <p:extLst>
      <p:ext uri="{BB962C8B-B14F-4D97-AF65-F5344CB8AC3E}">
        <p14:creationId xmlns:p14="http://schemas.microsoft.com/office/powerpoint/2010/main" val="1860253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First,</a:t>
            </a:r>
            <a:r>
              <a:rPr lang="zh-CN" altLang="en-US" dirty="0"/>
              <a:t> </a:t>
            </a:r>
            <a:r>
              <a:rPr lang="en-US" altLang="zh-CN" dirty="0"/>
              <a:t>we</a:t>
            </a:r>
            <a:r>
              <a:rPr lang="zh-CN" altLang="en-US" dirty="0"/>
              <a:t> </a:t>
            </a:r>
            <a:r>
              <a:rPr lang="en-US" altLang="zh-CN" dirty="0"/>
              <a:t>will</a:t>
            </a:r>
            <a:r>
              <a:rPr lang="zh-CN" altLang="en-US" dirty="0"/>
              <a:t> </a:t>
            </a:r>
            <a:r>
              <a:rPr lang="en-US" altLang="zh-CN" dirty="0"/>
              <a:t>talk</a:t>
            </a:r>
            <a:r>
              <a:rPr lang="zh-CN" altLang="en-US" dirty="0"/>
              <a:t> </a:t>
            </a:r>
            <a:r>
              <a:rPr lang="en-US" altLang="zh-CN" dirty="0"/>
              <a:t>about</a:t>
            </a:r>
            <a:r>
              <a:rPr lang="zh-CN" altLang="en-US" dirty="0"/>
              <a:t> </a:t>
            </a:r>
            <a:r>
              <a:rPr lang="en-US" altLang="zh-CN" dirty="0"/>
              <a:t>the</a:t>
            </a:r>
            <a:r>
              <a:rPr lang="zh-CN" altLang="en-US" dirty="0"/>
              <a:t> </a:t>
            </a:r>
            <a:r>
              <a:rPr lang="en-US" altLang="zh-CN" dirty="0"/>
              <a:t>programming</a:t>
            </a:r>
            <a:r>
              <a:rPr lang="zh-CN" altLang="en-US" dirty="0"/>
              <a:t> </a:t>
            </a:r>
            <a:r>
              <a:rPr lang="en-US" altLang="zh-CN" dirty="0"/>
              <a:t>language</a:t>
            </a:r>
            <a:r>
              <a:rPr lang="zh-CN" altLang="en-US" dirty="0"/>
              <a:t> </a:t>
            </a:r>
            <a:r>
              <a:rPr lang="en-US" altLang="zh-CN" dirty="0"/>
              <a:t>and</a:t>
            </a:r>
            <a:r>
              <a:rPr lang="zh-CN" altLang="en-US" dirty="0"/>
              <a:t> </a:t>
            </a:r>
            <a:r>
              <a:rPr lang="en-US" altLang="zh-CN" dirty="0"/>
              <a:t>relevant</a:t>
            </a:r>
            <a:r>
              <a:rPr lang="zh-CN" altLang="en-US" dirty="0"/>
              <a:t> </a:t>
            </a:r>
            <a:r>
              <a:rPr lang="en-US" altLang="zh-CN" dirty="0"/>
              <a:t>package</a:t>
            </a:r>
            <a:r>
              <a:rPr lang="zh-CN" altLang="en-US" dirty="0"/>
              <a:t> </a:t>
            </a:r>
            <a:r>
              <a:rPr lang="en-US" altLang="zh-CN" dirty="0"/>
              <a:t>for</a:t>
            </a:r>
            <a:r>
              <a:rPr lang="zh-CN" altLang="en-US" dirty="0"/>
              <a:t> </a:t>
            </a:r>
            <a:r>
              <a:rPr lang="en-US" altLang="zh-CN" dirty="0"/>
              <a:t>solving</a:t>
            </a:r>
            <a:r>
              <a:rPr lang="zh-CN" altLang="en-US" dirty="0"/>
              <a:t> </a:t>
            </a:r>
            <a:r>
              <a:rPr lang="en-US" altLang="zh-CN" dirty="0"/>
              <a:t>the</a:t>
            </a:r>
            <a:r>
              <a:rPr lang="zh-CN" altLang="en-US" dirty="0"/>
              <a:t> </a:t>
            </a:r>
            <a:r>
              <a:rPr lang="en-US" altLang="zh-CN" dirty="0"/>
              <a:t>GRA</a:t>
            </a:r>
            <a:r>
              <a:rPr lang="zh-CN" altLang="en-US" dirty="0"/>
              <a:t> </a:t>
            </a:r>
            <a:r>
              <a:rPr lang="en-US" altLang="zh-CN" dirty="0"/>
              <a:t>model</a:t>
            </a:r>
            <a:r>
              <a:rPr lang="en-US" altLang="zh-CN" sz="1800" dirty="0">
                <a:effectLst/>
                <a:latin typeface="Times New Roman" panose="02020603050405020304" pitchFamily="18" charset="0"/>
                <a:ea typeface="宋体" panose="02010600030101010101" pitchFamily="2" charset="-122"/>
              </a:rPr>
              <a: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programming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language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utilized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all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lab</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lesson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python.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Based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we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use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err="1">
                <a:effectLst/>
                <a:latin typeface="Times New Roman" panose="02020603050405020304" pitchFamily="18" charset="0"/>
                <a:ea typeface="宋体" panose="02010600030101010101" pitchFamily="2" charset="-122"/>
              </a:rPr>
              <a:t>PuLP</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package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solving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because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essentially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integer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programming</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problem.</a:t>
            </a:r>
            <a:r>
              <a:rPr lang="zh-CN" altLang="en-US" sz="1800" dirty="0">
                <a:effectLst/>
                <a:latin typeface="Times New Roman" panose="02020603050405020304" pitchFamily="18" charset="0"/>
                <a:ea typeface="宋体" panose="02010600030101010101" pitchFamily="2" charset="-122"/>
              </a:rPr>
              <a:t>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is an open-source linear programming (LP) package in Python. It provides tools for describing and solving linear and integer programs.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can be used to model optimization problems as mathematical models, which can then be solved using various algorithms, or solvers. </a:t>
            </a:r>
            <a:r>
              <a:rPr lang="en-US" altLang="zh-CN" sz="1800" dirty="0" err="1">
                <a:effectLst/>
                <a:latin typeface="Times New Roman" panose="02020603050405020304" pitchFamily="18" charset="0"/>
                <a:ea typeface="宋体" panose="02010600030101010101" pitchFamily="2" charset="-122"/>
              </a:rPr>
              <a:t>PuLP’s</a:t>
            </a:r>
            <a:r>
              <a:rPr lang="en-US" altLang="zh-CN" sz="1800" dirty="0">
                <a:effectLst/>
                <a:latin typeface="Times New Roman" panose="02020603050405020304" pitchFamily="18" charset="0"/>
                <a:ea typeface="宋体" panose="02010600030101010101" pitchFamily="2" charset="-122"/>
              </a:rPr>
              <a:t> main benefits are that it’s easy to install, easy to use, and its syntax closely resembles mathematical expressions. This makes the process of formulating your problem, implementing it in </a:t>
            </a:r>
            <a:r>
              <a:rPr lang="en-US" altLang="zh-CN" sz="1800" dirty="0" err="1">
                <a:effectLst/>
                <a:latin typeface="Times New Roman" panose="02020603050405020304" pitchFamily="18" charset="0"/>
                <a:ea typeface="宋体" panose="02010600030101010101" pitchFamily="2" charset="-122"/>
              </a:rPr>
              <a:t>PuLP</a:t>
            </a:r>
            <a:r>
              <a:rPr lang="en-US" altLang="zh-CN" sz="1800" dirty="0">
                <a:effectLst/>
                <a:latin typeface="Times New Roman" panose="02020603050405020304" pitchFamily="18" charset="0"/>
                <a:ea typeface="宋体" panose="02010600030101010101" pitchFamily="2" charset="-122"/>
              </a:rPr>
              <a:t>, and interpreting the results straightforward.</a:t>
            </a:r>
            <a:endParaRPr lang="en-US" altLang="zh-CN" dirty="0"/>
          </a:p>
        </p:txBody>
      </p:sp>
      <p:sp>
        <p:nvSpPr>
          <p:cNvPr id="4" name="灯片编号占位符 3"/>
          <p:cNvSpPr>
            <a:spLocks noGrp="1"/>
          </p:cNvSpPr>
          <p:nvPr>
            <p:ph type="sldNum" sz="quarter" idx="10"/>
          </p:nvPr>
        </p:nvSpPr>
        <p:spPr/>
        <p:txBody>
          <a:bodyPr/>
          <a:lstStyle/>
          <a:p>
            <a:fld id="{851C2FF8-7EDF-43B7-B100-E00A2F1032CA}" type="slidenum">
              <a:rPr lang="zh-CN" altLang="en-US" smtClean="0"/>
              <a:t>3</a:t>
            </a:fld>
            <a:endParaRPr lang="zh-CN" altLang="en-US"/>
          </a:p>
        </p:txBody>
      </p:sp>
    </p:spTree>
    <p:extLst>
      <p:ext uri="{BB962C8B-B14F-4D97-AF65-F5344CB8AC3E}">
        <p14:creationId xmlns:p14="http://schemas.microsoft.com/office/powerpoint/2010/main" val="991550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To understand the problem of group role assignment, a scenario of a soccer team is considered. In a soccer team (Fig. 1), there are 20 players (a0–a19) in total. In the field, there are four roles and 11 players (in total) for the 4-3-3 formation: one goalkeeper (r0), four backs (r1), three midfields (r2), and three forwards (r3). Before each game, the most important task of the coach is to choose 11 players to be on the field.</a:t>
            </a:r>
          </a:p>
        </p:txBody>
      </p:sp>
      <p:sp>
        <p:nvSpPr>
          <p:cNvPr id="4" name="灯片编号占位符 3"/>
          <p:cNvSpPr>
            <a:spLocks noGrp="1"/>
          </p:cNvSpPr>
          <p:nvPr>
            <p:ph type="sldNum" sz="quarter" idx="10"/>
          </p:nvPr>
        </p:nvSpPr>
        <p:spPr/>
        <p:txBody>
          <a:bodyPr/>
          <a:lstStyle/>
          <a:p>
            <a:fld id="{851C2FF8-7EDF-43B7-B100-E00A2F1032CA}" type="slidenum">
              <a:rPr lang="zh-CN" altLang="en-US" smtClean="0"/>
              <a:t>4</a:t>
            </a:fld>
            <a:endParaRPr lang="zh-CN" altLang="en-US"/>
          </a:p>
        </p:txBody>
      </p:sp>
    </p:spTree>
    <p:extLst>
      <p:ext uri="{BB962C8B-B14F-4D97-AF65-F5344CB8AC3E}">
        <p14:creationId xmlns:p14="http://schemas.microsoft.com/office/powerpoint/2010/main" val="24818940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Group Role Assignment (GRA) is a </a:t>
            </a:r>
            <a:r>
              <a:rPr lang="en-US" altLang="zh-CN" sz="1800" dirty="0" err="1">
                <a:effectLst/>
                <a:latin typeface="Times New Roman" panose="02020603050405020304" pitchFamily="18" charset="0"/>
                <a:ea typeface="宋体" panose="02010600030101010101" pitchFamily="2" charset="-122"/>
              </a:rPr>
              <a:t>submodel</a:t>
            </a:r>
            <a:r>
              <a:rPr lang="en-US" altLang="zh-CN" sz="1800" dirty="0">
                <a:effectLst/>
                <a:latin typeface="Times New Roman" panose="02020603050405020304" pitchFamily="18" charset="0"/>
                <a:ea typeface="宋体" panose="02010600030101010101" pitchFamily="2" charset="-122"/>
              </a:rPr>
              <a:t> of the RBC methodology, and it is derived from the E-CARGO fundamental model. The mathematical expression of the GRA model is shown below. It is an efficient tool to solve the 1-M (one-to-many) related problems.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vital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part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identify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mentioned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real-world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scenario</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positions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4-3-3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formation,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agents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candidate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players.</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5</a:t>
            </a:fld>
            <a:endParaRPr lang="zh-CN" altLang="en-US"/>
          </a:p>
        </p:txBody>
      </p:sp>
    </p:spTree>
    <p:extLst>
      <p:ext uri="{BB962C8B-B14F-4D97-AF65-F5344CB8AC3E}">
        <p14:creationId xmlns:p14="http://schemas.microsoft.com/office/powerpoint/2010/main" val="136181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effectLst/>
                <a:latin typeface="Times New Roman" panose="02020603050405020304" pitchFamily="18" charset="0"/>
                <a:ea typeface="宋体" panose="02010600030101010101" pitchFamily="2" charset="-122"/>
              </a:rPr>
              <a:t>Next, we will talk about how to mathematically formalize the GRA model. First, we utilize symbols </a:t>
            </a:r>
            <a:r>
              <a:rPr lang="en-US" altLang="zh-CN" sz="1800" dirty="0" err="1">
                <a:effectLst/>
                <a:latin typeface="Times New Roman" panose="02020603050405020304" pitchFamily="18" charset="0"/>
                <a:ea typeface="宋体" panose="02010600030101010101" pitchFamily="2" charset="-122"/>
              </a:rPr>
              <a:t>i</a:t>
            </a:r>
            <a:r>
              <a:rPr lang="en-US" altLang="zh-CN" sz="1800" dirty="0">
                <a:effectLst/>
                <a:latin typeface="Times New Roman" panose="02020603050405020304" pitchFamily="18" charset="0"/>
                <a:ea typeface="宋体" panose="02010600030101010101" pitchFamily="2" charset="-122"/>
              </a:rPr>
              <a:t> and m to express the index of agents and the size of the agent set, respectively. </a:t>
            </a:r>
            <a:r>
              <a:rPr lang="en-US" altLang="zh-CN" sz="1800" dirty="0" err="1">
                <a:effectLst/>
                <a:latin typeface="Times New Roman" panose="02020603050405020304" pitchFamily="18" charset="0"/>
                <a:ea typeface="宋体" panose="02010600030101010101" pitchFamily="2" charset="-122"/>
              </a:rPr>
              <a:t>Samely</a:t>
            </a:r>
            <a:r>
              <a:rPr lang="en-US" altLang="zh-CN" sz="1800" dirty="0">
                <a:effectLst/>
                <a:latin typeface="Times New Roman" panose="02020603050405020304" pitchFamily="18" charset="0"/>
                <a:ea typeface="宋体" panose="02010600030101010101" pitchFamily="2" charset="-122"/>
              </a:rPr>
              <a:t>, we also use symbols j and n to express the index of roles and the size of the role set, respectively. Then, Definition 1 represents the role range vector L. The physical meaning of the symbol L is the required number of agents for the roles. That is [1, 4, 3, 3]. Definition 2 represents the qualification matrix, which is utilized to quantify the qualifications of agents to play roles.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values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Q</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are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estimated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by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coach</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advance.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3</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represents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matrix</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of</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control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variables.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indicates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assignment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result</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Definitions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4</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and</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5</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cooperatively</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constructs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objective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functions</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for</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the</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GRA</a:t>
            </a:r>
            <a:r>
              <a:rPr lang="zh-CN" altLang="en-US" sz="1800" dirty="0">
                <a:effectLst/>
                <a:latin typeface="Times New Roman" panose="02020603050405020304" pitchFamily="18" charset="0"/>
                <a:ea typeface="宋体" panose="02010600030101010101" pitchFamily="2" charset="-122"/>
              </a:rPr>
              <a:t> </a:t>
            </a:r>
            <a:r>
              <a:rPr lang="en-US" altLang="zh-CN" sz="1800" dirty="0">
                <a:effectLst/>
                <a:latin typeface="Times New Roman" panose="02020603050405020304" pitchFamily="18" charset="0"/>
                <a:ea typeface="宋体" panose="02010600030101010101" pitchFamily="2" charset="-122"/>
              </a:rPr>
              <a:t>model.</a:t>
            </a:r>
            <a:r>
              <a:rPr lang="en-US" altLang="zh-CN" sz="1800" b="0" i="0" u="none" strike="noStrike" dirty="0">
                <a:solidFill>
                  <a:srgbClr val="374151"/>
                </a:solidFill>
                <a:effectLst/>
                <a:latin typeface="Söhne"/>
                <a:ea typeface="宋体" panose="02010600030101010101" pitchFamily="2" charset="-122"/>
              </a:rPr>
              <a:t> Based</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on</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above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analysis,</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the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mathematical</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expression</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of</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the</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GRA</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model</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is</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illustrated</a:t>
            </a:r>
            <a:r>
              <a:rPr lang="zh-CN" altLang="en-US" sz="1800" b="0" i="0" u="none" strike="noStrike" dirty="0">
                <a:solidFill>
                  <a:srgbClr val="374151"/>
                </a:solidFill>
                <a:effectLst/>
                <a:latin typeface="Söhne"/>
                <a:ea typeface="宋体" panose="02010600030101010101" pitchFamily="2" charset="-122"/>
              </a:rPr>
              <a:t> </a:t>
            </a:r>
            <a:r>
              <a:rPr lang="en-US" altLang="zh-CN" sz="1800" b="0" i="0" u="none" strike="noStrike" dirty="0">
                <a:solidFill>
                  <a:srgbClr val="374151"/>
                </a:solidFill>
                <a:effectLst/>
                <a:latin typeface="Söhne"/>
                <a:ea typeface="宋体" panose="02010600030101010101" pitchFamily="2" charset="-122"/>
              </a:rPr>
              <a:t>above.</a:t>
            </a:r>
            <a:endParaRPr lang="en-US" altLang="zh-CN" sz="12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6</a:t>
            </a:fld>
            <a:endParaRPr lang="zh-CN" altLang="en-US"/>
          </a:p>
        </p:txBody>
      </p:sp>
    </p:spTree>
    <p:extLst>
      <p:ext uri="{BB962C8B-B14F-4D97-AF65-F5344CB8AC3E}">
        <p14:creationId xmlns:p14="http://schemas.microsoft.com/office/powerpoint/2010/main" val="2225265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7</a:t>
            </a:fld>
            <a:endParaRPr lang="zh-CN" altLang="en-US"/>
          </a:p>
        </p:txBody>
      </p:sp>
    </p:spTree>
    <p:extLst>
      <p:ext uri="{BB962C8B-B14F-4D97-AF65-F5344CB8AC3E}">
        <p14:creationId xmlns:p14="http://schemas.microsoft.com/office/powerpoint/2010/main" val="2210201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sz="2000"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851C2FF8-7EDF-43B7-B100-E00A2F1032CA}" type="slidenum">
              <a:rPr lang="zh-CN" altLang="en-US" smtClean="0"/>
              <a:t>8</a:t>
            </a:fld>
            <a:endParaRPr lang="zh-CN" altLang="en-US"/>
          </a:p>
        </p:txBody>
      </p:sp>
    </p:spTree>
    <p:extLst>
      <p:ext uri="{BB962C8B-B14F-4D97-AF65-F5344CB8AC3E}">
        <p14:creationId xmlns:p14="http://schemas.microsoft.com/office/powerpoint/2010/main" val="10917363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The objectives of this course are two-fold:</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1. To understand the process of RBC and learn about how to formalize problems with the GRA </a:t>
            </a:r>
            <a:r>
              <a:rPr lang="en-US" altLang="zh-CN" sz="1800" dirty="0" err="1">
                <a:effectLst/>
                <a:latin typeface="Times New Roman" panose="02020603050405020304" pitchFamily="18" charset="0"/>
                <a:ea typeface="宋体" panose="02010600030101010101" pitchFamily="2" charset="-122"/>
              </a:rPr>
              <a:t>submodel</a:t>
            </a:r>
            <a:r>
              <a:rPr lang="en-US" altLang="zh-CN" sz="1800" dirty="0">
                <a:effectLst/>
                <a:latin typeface="Times New Roman" panose="02020603050405020304" pitchFamily="18" charset="0"/>
                <a:ea typeface="宋体" panose="02010600030101010101" pitchFamily="2" charset="-122"/>
              </a:rPr>
              <a:t>;</a:t>
            </a:r>
            <a:endParaRPr lang="zh-CN" altLang="zh-CN" sz="1800" dirty="0">
              <a:effectLst/>
              <a:latin typeface="Times New Roman" panose="02020603050405020304" pitchFamily="18" charset="0"/>
              <a:ea typeface="宋体" panose="02010600030101010101" pitchFamily="2" charset="-122"/>
            </a:endParaRPr>
          </a:p>
          <a:p>
            <a:pPr indent="228600" algn="just">
              <a:lnSpc>
                <a:spcPct val="105000"/>
              </a:lnSpc>
            </a:pPr>
            <a:r>
              <a:rPr lang="en-US" altLang="zh-CN" sz="1800" dirty="0">
                <a:effectLst/>
                <a:latin typeface="Times New Roman" panose="02020603050405020304" pitchFamily="18" charset="0"/>
                <a:ea typeface="宋体" panose="02010600030101010101" pitchFamily="2" charset="-122"/>
              </a:rPr>
              <a:t>2. To practice using Python to program the GRA model in order to solve the 1-M assignment problem.</a:t>
            </a:r>
            <a:endParaRPr lang="zh-CN" altLang="zh-CN" sz="1800" dirty="0">
              <a:effectLst/>
              <a:latin typeface="Times New Roman" panose="02020603050405020304" pitchFamily="18" charset="0"/>
              <a:ea typeface="宋体" panose="02010600030101010101" pitchFamily="2" charset="-122"/>
            </a:endParaRPr>
          </a:p>
        </p:txBody>
      </p:sp>
      <p:sp>
        <p:nvSpPr>
          <p:cNvPr id="4" name="灯片编号占位符 3"/>
          <p:cNvSpPr>
            <a:spLocks noGrp="1"/>
          </p:cNvSpPr>
          <p:nvPr>
            <p:ph type="sldNum" sz="quarter" idx="10"/>
          </p:nvPr>
        </p:nvSpPr>
        <p:spPr/>
        <p:txBody>
          <a:bodyPr/>
          <a:lstStyle/>
          <a:p>
            <a:fld id="{851C2FF8-7EDF-43B7-B100-E00A2F1032CA}" type="slidenum">
              <a:rPr lang="zh-CN" altLang="en-US" smtClean="0"/>
              <a:t>9</a:t>
            </a:fld>
            <a:endParaRPr lang="zh-CN" altLang="en-US"/>
          </a:p>
        </p:txBody>
      </p:sp>
    </p:spTree>
    <p:extLst>
      <p:ext uri="{BB962C8B-B14F-4D97-AF65-F5344CB8AC3E}">
        <p14:creationId xmlns:p14="http://schemas.microsoft.com/office/powerpoint/2010/main" val="1527089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
        <p:nvSpPr>
          <p:cNvPr id="8" name="矩形 7"/>
          <p:cNvSpPr/>
          <p:nvPr userDrawn="1"/>
        </p:nvSpPr>
        <p:spPr>
          <a:xfrm flipV="1">
            <a:off x="838200" y="805515"/>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7" name="图片 6"/>
          <p:cNvPicPr>
            <a:picLocks noChangeAspect="1"/>
          </p:cNvPicPr>
          <p:nvPr userDrawn="1"/>
        </p:nvPicPr>
        <p:blipFill>
          <a:blip r:embed="rId2" cstate="print"/>
          <a:stretch>
            <a:fillRect/>
          </a:stretch>
        </p:blipFill>
        <p:spPr>
          <a:xfrm>
            <a:off x="8760296" y="763596"/>
            <a:ext cx="2689860" cy="647700"/>
          </a:xfrm>
          <a:prstGeom prst="rect">
            <a:avLst/>
          </a:prstGeom>
        </p:spPr>
      </p:pic>
      <p:sp>
        <p:nvSpPr>
          <p:cNvPr id="8" name="矩形 7"/>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763000" y="681037"/>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1A73ACB-3285-4C53-9401-1A3DE9DE4D4B}" type="slidenum">
              <a:rPr lang="zh-CN" altLang="en-US" smtClean="0"/>
              <a:t>‹#›</a:t>
            </a:fld>
            <a:endParaRPr lang="zh-CN" altLang="en-US"/>
          </a:p>
        </p:txBody>
      </p:sp>
      <p:pic>
        <p:nvPicPr>
          <p:cNvPr id="10" name="图片 9"/>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637587" y="683039"/>
            <a:ext cx="2689225"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矩形 10"/>
          <p:cNvSpPr/>
          <p:nvPr userDrawn="1"/>
        </p:nvSpPr>
        <p:spPr>
          <a:xfrm flipV="1">
            <a:off x="838200" y="1644970"/>
            <a:ext cx="10515600" cy="4571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1A73ACB-3285-4C53-9401-1A3DE9DE4D4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3EB66B-7034-4F88-BEB4-FDDC7BDB4A6A}" type="datetimeFigureOut">
              <a:rPr lang="zh-CN" altLang="en-US" smtClean="0"/>
              <a:t>2023/7/13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A73ACB-3285-4C53-9401-1A3DE9DE4D4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0" y="2607613"/>
            <a:ext cx="8023580" cy="719877"/>
          </a:xfrm>
          <a:prstGeom prst="rect">
            <a:avLst/>
          </a:prstGeom>
        </p:spPr>
        <p:txBody>
          <a:bodyPr wrap="square">
            <a:spAutoFit/>
          </a:bodyPr>
          <a:lstStyle/>
          <a:p>
            <a:pPr algn="ctr">
              <a:lnSpc>
                <a:spcPct val="125000"/>
              </a:lnSpc>
            </a:pP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Group</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Role</a:t>
            </a:r>
            <a:r>
              <a:rPr lang="zh-CN" altLang="en-US"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36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p>
        </p:txBody>
      </p:sp>
      <p:sp>
        <p:nvSpPr>
          <p:cNvPr id="6" name="TextBox 14"/>
          <p:cNvSpPr txBox="1"/>
          <p:nvPr/>
        </p:nvSpPr>
        <p:spPr>
          <a:xfrm>
            <a:off x="953294" y="4181897"/>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MUST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F.I.E</a:t>
            </a:r>
          </a:p>
        </p:txBody>
      </p:sp>
      <p:pic>
        <p:nvPicPr>
          <p:cNvPr id="2" name="图片 1">
            <a:extLst>
              <a:ext uri="{FF2B5EF4-FFF2-40B4-BE49-F238E27FC236}">
                <a16:creationId xmlns:a16="http://schemas.microsoft.com/office/drawing/2014/main" id="{EA12BE7A-5878-7540-B6ED-7D671746FFD4}"/>
              </a:ext>
            </a:extLst>
          </p:cNvPr>
          <p:cNvPicPr>
            <a:picLocks noChangeAspect="1"/>
          </p:cNvPicPr>
          <p:nvPr/>
        </p:nvPicPr>
        <p:blipFill>
          <a:blip r:embed="rId3"/>
          <a:stretch>
            <a:fillRect/>
          </a:stretch>
        </p:blipFill>
        <p:spPr>
          <a:xfrm>
            <a:off x="6619001" y="2035914"/>
            <a:ext cx="5421430" cy="2861310"/>
          </a:xfrm>
          <a:prstGeom prst="ellipse">
            <a:avLst/>
          </a:prstGeom>
          <a:ln>
            <a:noFill/>
          </a:ln>
          <a:effectLst>
            <a:softEdge rad="635000"/>
          </a:effectLst>
        </p:spPr>
      </p:pic>
      <p:sp>
        <p:nvSpPr>
          <p:cNvPr id="8" name="TextBox 14">
            <a:extLst>
              <a:ext uri="{FF2B5EF4-FFF2-40B4-BE49-F238E27FC236}">
                <a16:creationId xmlns:a16="http://schemas.microsoft.com/office/drawing/2014/main" id="{8EE993D6-BB13-654E-A5DE-C323CD2183BB}"/>
              </a:ext>
            </a:extLst>
          </p:cNvPr>
          <p:cNvSpPr txBox="1"/>
          <p:nvPr/>
        </p:nvSpPr>
        <p:spPr>
          <a:xfrm>
            <a:off x="1404579" y="3466569"/>
            <a:ext cx="5214422" cy="576248"/>
          </a:xfrm>
          <a:prstGeom prst="rect">
            <a:avLst/>
          </a:prstGeom>
          <a:noFill/>
        </p:spPr>
        <p:txBody>
          <a:bodyPr wrap="square" rtlCol="0">
            <a:spAutoFit/>
          </a:bodyPr>
          <a:lstStyle/>
          <a:p>
            <a:pPr algn="ctr">
              <a:lnSpc>
                <a:spcPct val="150000"/>
              </a:lnSpc>
            </a:pP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Lab</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Qian</a:t>
            </a:r>
            <a:r>
              <a:rPr lang="zh-CN" altLang="en-US"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Jiang</a:t>
            </a:r>
          </a:p>
        </p:txBody>
      </p:sp>
    </p:spTree>
  </p:cSld>
  <p:clrMapOvr>
    <a:masterClrMapping/>
  </p:clrMapOvr>
  <mc:AlternateContent xmlns:mc="http://schemas.openxmlformats.org/markup-compatibility/2006" xmlns:p14="http://schemas.microsoft.com/office/powerpoint/2010/main">
    <mc:Choice Requires="p14">
      <p:transition spd="slow" p14:dur="2000" advTm="23133"/>
    </mc:Choice>
    <mc:Fallback xmlns="">
      <p:transition spd="slow" advTm="2313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904032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1189" y="889061"/>
            <a:ext cx="10568730" cy="551327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assignment requirements for this lesson are as follows:</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Suppose you are a manager of a company. Imagine and describe a scenario, i.e., to accomplish a complex task (RBC) by managing 30 agents (people, equipment, robots, groups of people, etc.).</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You need to divide the complex into smaller subtasks (Roles).</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3. You can choose from a list of candidates (Agents) to join the team to accomplish the task.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4. You need to determine a list of requirements for each task (role), i.e., role specification including L and other required properties. </a:t>
            </a: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reasonable. Any simple method can be used.</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025726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Assignment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05657" y="1158884"/>
            <a:ext cx="10580685" cy="49720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5. Suppose that every agent should have a list of qualifications corresponding to the roles’ requirements. You create the evaluation of each agent for each subtask (role), i.e., the Q matrix.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creative, and any simple method can be used.</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6. After you obtain the Q matrix, use the GRA program (Group Role Assignment) to get the optimal assignment result, i.e., T.</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7. Analyze whether the assignment is good or not from your own personal perspective. Argue why an optimized assignment result may not be the best choice.</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8. Consider whether there are </a:t>
            </a:r>
            <a:r>
              <a:rPr lang="en-US" altLang="zh-CN" sz="1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scalable aspects </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this scenario (i.e., future works), as this is relevant to future lessons.</a:t>
            </a:r>
          </a:p>
          <a:p>
            <a:pPr marL="457200" indent="-457200" algn="just">
              <a:lnSpc>
                <a:spcPct val="145000"/>
              </a:lnSpc>
              <a:buFont typeface="Wingdings" panose="05000000000000000000" pitchFamily="2" charset="2"/>
              <a:buChar char="p"/>
            </a:pP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9. Encode and calculate assignment results using Python’s </a:t>
            </a:r>
            <a:r>
              <a:rPr lang="en-US"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present the mathematical model and corresponding assignment results in the format of an IEEE paper.</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93846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17180316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Requirement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11635" y="1136073"/>
            <a:ext cx="10568730" cy="530448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A project report including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the descriptions of your process details</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The report should be in the IEEE conference paper format</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page limit </a:t>
            </a:r>
            <a:r>
              <a:rPr lang="en-US" altLang="zh-CN" sz="2200" b="1">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2~3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pages.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Refer to: https://</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www.ieee.org</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/conferences/publishing/</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templates.html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Choose Microsoft Word and US letter.</a:t>
            </a:r>
          </a:p>
          <a:p>
            <a:pPr marL="457200" indent="-457200" algn="just">
              <a:lnSpc>
                <a:spcPct val="145000"/>
              </a:lnSpc>
              <a:buFont typeface="Wingdings" panose="05000000000000000000" pitchFamily="2" charset="2"/>
              <a:buChar char="p"/>
            </a:pP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Vital)</a:t>
            </a:r>
            <a:r>
              <a:rPr lang="zh-CN" altLang="en-US"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paper to be submitted should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include a depiction of plausible scenarios, modeling, and a reasonable interpretation of the experimental results</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Furthermore, </a:t>
            </a:r>
            <a:r>
              <a:rPr lang="en"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providing the source code, inclusive of the data</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for the experiments could facilitate a more comprehensive evaluation. </a:t>
            </a:r>
            <a:endPar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0" indent="0" algn="just">
              <a:lnSpc>
                <a:spcPct val="145000"/>
              </a:lnSpc>
              <a:buNone/>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Download</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Relevant</a:t>
            </a:r>
            <a:r>
              <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Materials</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0" indent="0">
              <a:lnSpc>
                <a:spcPct val="145000"/>
              </a:lnSpc>
              <a:buNone/>
            </a:pP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https://</a:t>
            </a:r>
            <a:r>
              <a:rPr lang="en"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github.com</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/jiangqian1997/E-CARGO</a:t>
            </a:r>
            <a:r>
              <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Codes/tree/main/</a:t>
            </a:r>
            <a:r>
              <a:rPr lang="en" altLang="zh-CN" sz="18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Summber_School_Laboratory</a:t>
            </a:r>
            <a:r>
              <a:rPr lang="en"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/Lab_1</a:t>
            </a:r>
            <a:r>
              <a:rPr lang="zh-CN" altLang="en-US"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endParaRPr lang="en-US" altLang="zh-CN" sz="1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139116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a:t>
            </a:r>
            <a:r>
              <a:rPr lang="en-US" altLang="zh-CN" sz="2800" b="1" dirty="0" err="1">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PuLP</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Package</a:t>
            </a:r>
          </a:p>
        </p:txBody>
      </p:sp>
      <p:sp>
        <p:nvSpPr>
          <p:cNvPr id="9" name="矩形 8"/>
          <p:cNvSpPr/>
          <p:nvPr/>
        </p:nvSpPr>
        <p:spPr>
          <a:xfrm>
            <a:off x="822081" y="5899759"/>
            <a:ext cx="10581793"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Python</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Package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for</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Solving</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zh-CN" altLang="en-US" sz="26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err="1">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PuLP</a:t>
            </a:r>
            <a:r>
              <a:rPr lang="zh-CN" altLang="en-US" sz="2600" b="1" dirty="0">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600" b="1" dirty="0">
                <a:solidFill>
                  <a:schemeClr val="accent4"/>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Package</a:t>
            </a:r>
          </a:p>
        </p:txBody>
      </p:sp>
      <p:sp>
        <p:nvSpPr>
          <p:cNvPr id="15" name="文本框 14">
            <a:extLst>
              <a:ext uri="{FF2B5EF4-FFF2-40B4-BE49-F238E27FC236}">
                <a16:creationId xmlns:a16="http://schemas.microsoft.com/office/drawing/2014/main" id="{0307BB78-70B3-9C46-9161-00193EB74799}"/>
              </a:ext>
            </a:extLst>
          </p:cNvPr>
          <p:cNvSpPr txBox="1"/>
          <p:nvPr/>
        </p:nvSpPr>
        <p:spPr>
          <a:xfrm>
            <a:off x="822081" y="1223469"/>
            <a:ext cx="4753966" cy="4247317"/>
          </a:xfrm>
          <a:prstGeom prst="rect">
            <a:avLst/>
          </a:prstGeom>
          <a:noFill/>
        </p:spPr>
        <p:txBody>
          <a:bodyPr wrap="square" rtlCol="0">
            <a:spAutoFit/>
          </a:bodyPr>
          <a:lstStyle/>
          <a:p>
            <a:pPr algn="just"/>
            <a:r>
              <a:rPr lang="en" altLang="zh-CN" sz="27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is an </a:t>
            </a:r>
            <a:r>
              <a:rPr lang="en" altLang="zh-CN" sz="27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open-source linear programming (LP) package </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Python. It provides tools for describing and solving linear and integer programs. </a:t>
            </a:r>
            <a:r>
              <a:rPr lang="en" altLang="zh-CN" sz="27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PuLP</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can </a:t>
            </a:r>
            <a:r>
              <a:rPr lang="en" altLang="zh-CN" sz="27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be used to model optimization problems as mathematical models</a:t>
            </a:r>
            <a:r>
              <a:rPr lang="en" altLang="zh-CN"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which can then be solved using various algorithms, or solvers. </a:t>
            </a:r>
            <a:endParaRPr lang="zh-CN" altLang="en-US" sz="27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文本框 2">
            <a:extLst>
              <a:ext uri="{FF2B5EF4-FFF2-40B4-BE49-F238E27FC236}">
                <a16:creationId xmlns:a16="http://schemas.microsoft.com/office/drawing/2014/main" id="{CB289F8A-2E70-6103-96D6-541DEFDBE9C8}"/>
              </a:ext>
            </a:extLst>
          </p:cNvPr>
          <p:cNvSpPr txBox="1"/>
          <p:nvPr/>
        </p:nvSpPr>
        <p:spPr>
          <a:xfrm>
            <a:off x="6062375" y="4899949"/>
            <a:ext cx="5607438" cy="369332"/>
          </a:xfrm>
          <a:prstGeom prst="rect">
            <a:avLst/>
          </a:prstGeom>
          <a:noFill/>
        </p:spPr>
        <p:txBody>
          <a:bodyPr wrap="square" rtlCol="0">
            <a:spAutoFit/>
          </a:bodyPr>
          <a:lstStyle/>
          <a:p>
            <a:r>
              <a:rPr lang="en-US" altLang="zh-CN" b="1" dirty="0">
                <a:latin typeface="Times New Roman" panose="02020603050405020304" pitchFamily="18" charset="0"/>
                <a:ea typeface="黑体" panose="02010609060101010101" pitchFamily="49" charset="-122"/>
                <a:cs typeface="Times New Roman" panose="02020603050405020304" pitchFamily="18" charset="0"/>
              </a:rPr>
              <a:t>One</a:t>
            </a:r>
            <a:r>
              <a:rPr lang="zh-CN" altLang="en-US" b="1" dirty="0">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latin typeface="Times New Roman" panose="02020603050405020304" pitchFamily="18" charset="0"/>
                <a:ea typeface="黑体" panose="02010609060101010101" pitchFamily="49" charset="-122"/>
                <a:cs typeface="Times New Roman" panose="02020603050405020304" pitchFamily="18" charset="0"/>
              </a:rPr>
              <a:t>of</a:t>
            </a:r>
            <a:r>
              <a:rPr lang="zh-CN" altLang="en-US" b="1" dirty="0">
                <a:latin typeface="Times New Roman" panose="02020603050405020304" pitchFamily="18" charset="0"/>
                <a:ea typeface="黑体" panose="02010609060101010101" pitchFamily="49" charset="-122"/>
                <a:cs typeface="Times New Roman" panose="02020603050405020304" pitchFamily="18" charset="0"/>
              </a:rPr>
              <a:t> </a:t>
            </a:r>
            <a:r>
              <a:rPr lang="en-US" altLang="zh-CN" b="1" dirty="0">
                <a:latin typeface="Times New Roman" panose="02020603050405020304" pitchFamily="18" charset="0"/>
                <a:ea typeface="黑体" panose="02010609060101010101" pitchFamily="49" charset="-122"/>
                <a:cs typeface="Times New Roman" panose="02020603050405020304" pitchFamily="18" charset="0"/>
              </a:rPr>
              <a:t>the function explanations in the </a:t>
            </a:r>
            <a:r>
              <a:rPr lang="en-US" altLang="zh-CN" b="1" dirty="0" err="1">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PuLP</a:t>
            </a:r>
            <a:r>
              <a:rPr lang="en-US" altLang="zh-CN"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 tutorial</a:t>
            </a:r>
            <a:endParaRPr lang="zh-CN" altLang="en-US"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p:txBody>
      </p:sp>
      <p:pic>
        <p:nvPicPr>
          <p:cNvPr id="4" name="图片 3">
            <a:extLst>
              <a:ext uri="{FF2B5EF4-FFF2-40B4-BE49-F238E27FC236}">
                <a16:creationId xmlns:a16="http://schemas.microsoft.com/office/drawing/2014/main" id="{AB5EB13C-8BA2-0D02-EB6C-4DD102E69369}"/>
              </a:ext>
            </a:extLst>
          </p:cNvPr>
          <p:cNvPicPr>
            <a:picLocks noChangeAspect="1"/>
          </p:cNvPicPr>
          <p:nvPr/>
        </p:nvPicPr>
        <p:blipFill>
          <a:blip r:embed="rId3"/>
          <a:stretch>
            <a:fillRect/>
          </a:stretch>
        </p:blipFill>
        <p:spPr>
          <a:xfrm>
            <a:off x="5809129" y="1588719"/>
            <a:ext cx="6113929" cy="3105644"/>
          </a:xfrm>
          <a:prstGeom prst="rect">
            <a:avLst/>
          </a:prstGeom>
        </p:spPr>
      </p:pic>
    </p:spTree>
    <p:extLst>
      <p:ext uri="{BB962C8B-B14F-4D97-AF65-F5344CB8AC3E}">
        <p14:creationId xmlns:p14="http://schemas.microsoft.com/office/powerpoint/2010/main" val="1175735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real-world</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Scenario</a:t>
            </a:r>
          </a:p>
        </p:txBody>
      </p:sp>
      <p:sp>
        <p:nvSpPr>
          <p:cNvPr id="6" name="Content Placeholder 2"/>
          <p:cNvSpPr txBox="1"/>
          <p:nvPr/>
        </p:nvSpPr>
        <p:spPr>
          <a:xfrm>
            <a:off x="822080" y="1529883"/>
            <a:ext cx="5574274" cy="379823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a soccer team,</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20</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players</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total</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0</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19</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the field,</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four roles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and </a:t>
            </a:r>
            <a:r>
              <a:rPr lang="en"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11 players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 total) for the 4-3-3 formation: one goalkeeper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0</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four backs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three midfields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three forwards (</a:t>
            </a:r>
            <a:r>
              <a:rPr lang="en" altLang="zh-CN" sz="2000" b="1" i="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a:t>
            </a:r>
            <a:r>
              <a:rPr lang="en-US" altLang="zh-CN" sz="2000" b="1" baseline="-25000"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3</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0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Goal</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Help</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coach</a:t>
            </a:r>
            <a:r>
              <a:rPr lang="zh-CN" altLang="en-US" sz="2000" b="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 altLang="zh-CN" sz="2000" b="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to </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choose</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most</a:t>
            </a:r>
            <a:r>
              <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suitable</a:t>
            </a:r>
            <a:r>
              <a:rPr lang="en" altLang="zh-CN"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11 players to be on the field.</a:t>
            </a:r>
            <a:endParaRPr lang="zh-CN" altLang="en-US" sz="20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46" name="矩形 45">
            <a:extLst>
              <a:ext uri="{FF2B5EF4-FFF2-40B4-BE49-F238E27FC236}">
                <a16:creationId xmlns:a16="http://schemas.microsoft.com/office/drawing/2014/main" id="{1B683232-DA6C-DB4B-BEAC-0F3448F82331}"/>
              </a:ext>
            </a:extLst>
          </p:cNvPr>
          <p:cNvSpPr/>
          <p:nvPr/>
        </p:nvSpPr>
        <p:spPr>
          <a:xfrm>
            <a:off x="755511" y="5899759"/>
            <a:ext cx="10575879"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SzPct val="100000"/>
            </a:pP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Real-world</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Scenario</a:t>
            </a:r>
            <a:r>
              <a:rPr lang="zh-CN" altLang="en-US"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of</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the</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GRA</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Model:</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Constructing</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Soccer</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Team</a:t>
            </a:r>
          </a:p>
        </p:txBody>
      </p:sp>
      <p:pic>
        <p:nvPicPr>
          <p:cNvPr id="3" name="图片 2">
            <a:extLst>
              <a:ext uri="{FF2B5EF4-FFF2-40B4-BE49-F238E27FC236}">
                <a16:creationId xmlns:a16="http://schemas.microsoft.com/office/drawing/2014/main" id="{B4805828-53D3-B996-86EC-79ABEC3490D3}"/>
              </a:ext>
            </a:extLst>
          </p:cNvPr>
          <p:cNvPicPr>
            <a:picLocks noChangeAspect="1"/>
          </p:cNvPicPr>
          <p:nvPr/>
        </p:nvPicPr>
        <p:blipFill>
          <a:blip r:embed="rId3"/>
          <a:stretch>
            <a:fillRect/>
          </a:stretch>
        </p:blipFill>
        <p:spPr>
          <a:xfrm>
            <a:off x="6462926" y="1682494"/>
            <a:ext cx="4906994" cy="3329268"/>
          </a:xfrm>
          <a:prstGeom prst="rect">
            <a:avLst/>
          </a:prstGeom>
        </p:spPr>
      </p:pic>
    </p:spTree>
    <p:extLst>
      <p:ext uri="{BB962C8B-B14F-4D97-AF65-F5344CB8AC3E}">
        <p14:creationId xmlns:p14="http://schemas.microsoft.com/office/powerpoint/2010/main" val="3709800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p:nvPr/>
        </p:nvSpPr>
        <p:spPr>
          <a:xfrm>
            <a:off x="822081" y="1169777"/>
            <a:ext cx="5881042" cy="48945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Group Role Assignment (GRA) is a </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of the RBC methodology. </a:t>
            </a:r>
            <a:endParaRPr lang="en-CA"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It is derived from the E-CARGO fundamental model.</a:t>
            </a:r>
          </a:p>
          <a:p>
            <a:pPr marL="457200" indent="-457200">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It is an efficient tool to solve the 1-M (one-to-many) related problems.</a:t>
            </a:r>
            <a:endParaRPr lang="zh-CN" altLang="en-US"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graphicFrame>
        <p:nvGraphicFramePr>
          <p:cNvPr id="10" name="对象 9">
            <a:extLst>
              <a:ext uri="{FF2B5EF4-FFF2-40B4-BE49-F238E27FC236}">
                <a16:creationId xmlns:a16="http://schemas.microsoft.com/office/drawing/2014/main" id="{957B4D8A-128E-FA48-9747-EF9C05915173}"/>
              </a:ext>
            </a:extLst>
          </p:cNvPr>
          <p:cNvGraphicFramePr>
            <a:graphicFrameLocks noChangeAspect="1"/>
          </p:cNvGraphicFramePr>
          <p:nvPr>
            <p:extLst>
              <p:ext uri="{D42A27DB-BD31-4B8C-83A1-F6EECF244321}">
                <p14:modId xmlns:p14="http://schemas.microsoft.com/office/powerpoint/2010/main" val="3323393928"/>
              </p:ext>
            </p:extLst>
          </p:nvPr>
        </p:nvGraphicFramePr>
        <p:xfrm>
          <a:off x="6634976" y="992081"/>
          <a:ext cx="4645281" cy="4180752"/>
        </p:xfrm>
        <a:graphic>
          <a:graphicData uri="http://schemas.openxmlformats.org/presentationml/2006/ole">
            <mc:AlternateContent xmlns:mc="http://schemas.openxmlformats.org/markup-compatibility/2006">
              <mc:Choice xmlns:v="urn:schemas-microsoft-com:vml" Requires="v">
                <p:oleObj r:id="rId3" imgW="4000500" imgH="3644900" progId="Visio.Drawing.11">
                  <p:embed/>
                </p:oleObj>
              </mc:Choice>
              <mc:Fallback>
                <p:oleObj r:id="rId3" imgW="4000500" imgH="3644900" progId="Visio.Drawing.11">
                  <p:embed/>
                  <p:pic>
                    <p:nvPicPr>
                      <p:cNvPr id="10" name="对象 9">
                        <a:extLst>
                          <a:ext uri="{FF2B5EF4-FFF2-40B4-BE49-F238E27FC236}">
                            <a16:creationId xmlns:a16="http://schemas.microsoft.com/office/drawing/2014/main" id="{957B4D8A-128E-FA48-9747-EF9C059151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34976" y="992081"/>
                        <a:ext cx="4645281" cy="4180752"/>
                      </a:xfrm>
                      <a:prstGeom prst="rect">
                        <a:avLst/>
                      </a:prstGeom>
                      <a:noFill/>
                    </p:spPr>
                  </p:pic>
                </p:oleObj>
              </mc:Fallback>
            </mc:AlternateContent>
          </a:graphicData>
        </a:graphic>
      </p:graphicFrame>
      <p:sp>
        <p:nvSpPr>
          <p:cNvPr id="22" name="文本框 2">
            <a:extLst>
              <a:ext uri="{FF2B5EF4-FFF2-40B4-BE49-F238E27FC236}">
                <a16:creationId xmlns:a16="http://schemas.microsoft.com/office/drawing/2014/main" id="{DDB3211C-8C9D-6247-B1D1-A8CE73270983}"/>
              </a:ext>
            </a:extLst>
          </p:cNvPr>
          <p:cNvSpPr txBox="1">
            <a:spLocks noChangeArrowheads="1"/>
          </p:cNvSpPr>
          <p:nvPr/>
        </p:nvSpPr>
        <p:spPr bwMode="auto">
          <a:xfrm>
            <a:off x="7496529" y="5168024"/>
            <a:ext cx="3462890" cy="292735"/>
          </a:xfrm>
          <a:prstGeom prst="rect">
            <a:avLst/>
          </a:prstGeom>
          <a:noFill/>
          <a:ln w="9525">
            <a:noFill/>
            <a:miter lim="800000"/>
            <a:headEnd/>
            <a:tailEnd/>
          </a:ln>
        </p:spPr>
        <p:txBody>
          <a:bodyPr rot="0" vert="horz" wrap="square" lIns="91440" tIns="45720" rIns="91440" bIns="45720" anchor="t" anchorCtr="0">
            <a:noAutofit/>
          </a:bodyPr>
          <a:lstStyle/>
          <a:p>
            <a:pPr algn="ct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The</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life</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cycling</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graph</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of</a:t>
            </a:r>
            <a:r>
              <a:rPr lang="zh-CN" altLang="en-US" sz="1400" b="1" kern="100" dirty="0">
                <a:latin typeface="Times New Roman" panose="02020603050405020304" pitchFamily="18" charset="0"/>
                <a:ea typeface="宋体" panose="02010600030101010101" pitchFamily="2" charset="-122"/>
                <a:cs typeface="宋体" panose="02010600030101010101" pitchFamily="2" charset="-122"/>
              </a:rPr>
              <a:t> </a:t>
            </a:r>
            <a:r>
              <a:rPr lang="en-US" altLang="zh-CN" sz="1400" b="1" kern="100" dirty="0">
                <a:latin typeface="Times New Roman" panose="02020603050405020304" pitchFamily="18" charset="0"/>
                <a:ea typeface="宋体" panose="02010600030101010101" pitchFamily="2" charset="-122"/>
                <a:cs typeface="宋体" panose="02010600030101010101" pitchFamily="2" charset="-122"/>
              </a:rPr>
              <a:t>RBC</a:t>
            </a:r>
            <a:endParaRPr lang="zh-CN" sz="1400" b="1" kern="100" dirty="0">
              <a:effectLst/>
              <a:latin typeface="Times New Roman" panose="02020603050405020304" pitchFamily="18" charset="0"/>
              <a:ea typeface="宋体" panose="02010600030101010101" pitchFamily="2" charset="-122"/>
              <a:cs typeface="宋体" panose="02010600030101010101" pitchFamily="2" charset="-122"/>
            </a:endParaRPr>
          </a:p>
        </p:txBody>
      </p:sp>
      <p:sp>
        <p:nvSpPr>
          <p:cNvPr id="24" name="矩形 23">
            <a:extLst>
              <a:ext uri="{FF2B5EF4-FFF2-40B4-BE49-F238E27FC236}">
                <a16:creationId xmlns:a16="http://schemas.microsoft.com/office/drawing/2014/main" id="{CEBBAE61-F36A-2046-B0AF-3EE34369670B}"/>
              </a:ext>
            </a:extLst>
          </p:cNvPr>
          <p:cNvSpPr/>
          <p:nvPr/>
        </p:nvSpPr>
        <p:spPr>
          <a:xfrm>
            <a:off x="822081" y="5780887"/>
            <a:ext cx="10575879" cy="781528"/>
          </a:xfrm>
          <a:prstGeom prst="rect">
            <a:avLst/>
          </a:prstGeom>
          <a:solidFill>
            <a:schemeClr val="accent1">
              <a:lumMod val="75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SzPct val="100000"/>
            </a:pP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Roles</a:t>
            </a:r>
            <a:r>
              <a:rPr lang="zh-CN" altLang="en-US" sz="2400" b="1"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(Tasks):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4-3-3</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Formation</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rgbClr val="FFC000"/>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Agents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(Executors):</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Candidate</a:t>
            </a:r>
            <a:r>
              <a:rPr lang="zh-CN" altLang="en-US"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 </a:t>
            </a:r>
            <a:r>
              <a:rPr lang="en-US" altLang="zh-CN" sz="24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sym typeface="Arial" panose="020B0604020202020204" pitchFamily="34" charset="0"/>
              </a:rPr>
              <a:t>Players</a:t>
            </a:r>
          </a:p>
        </p:txBody>
      </p:sp>
      <p:sp>
        <p:nvSpPr>
          <p:cNvPr id="25" name="矩形 24">
            <a:extLst>
              <a:ext uri="{FF2B5EF4-FFF2-40B4-BE49-F238E27FC236}">
                <a16:creationId xmlns:a16="http://schemas.microsoft.com/office/drawing/2014/main" id="{AB784B07-FFEB-1040-B7CA-6BE8763EA32B}"/>
              </a:ext>
            </a:extLst>
          </p:cNvPr>
          <p:cNvSpPr/>
          <p:nvPr/>
        </p:nvSpPr>
        <p:spPr>
          <a:xfrm>
            <a:off x="8743835" y="1373491"/>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Tree>
    <p:extLst>
      <p:ext uri="{BB962C8B-B14F-4D97-AF65-F5344CB8AC3E}">
        <p14:creationId xmlns:p14="http://schemas.microsoft.com/office/powerpoint/2010/main" val="3828816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9"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dissolve">
                                      <p:cBhvr>
                                        <p:cTn id="10" dur="500"/>
                                        <p:tgtEl>
                                          <p:spTgt spid="24"/>
                                        </p:tgtEl>
                                      </p:cBhvr>
                                    </p:animEffect>
                                  </p:childTnLst>
                                </p:cTn>
                              </p:par>
                              <p:par>
                                <p:cTn id="11" presetID="9" presetClass="entr" presetSubtype="0" fill="hold" grpId="1"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dissolve">
                                      <p:cBhvr>
                                        <p:cTn id="13" dur="500"/>
                                        <p:tgtEl>
                                          <p:spTgt spid="25"/>
                                        </p:tgtEl>
                                      </p:cBhvr>
                                    </p:animEffect>
                                  </p:childTnLst>
                                </p:cTn>
                              </p:par>
                              <p:par>
                                <p:cTn id="14" presetID="9"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dissolv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4" grpId="0" animBg="1"/>
      <p:bldP spid="25"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7556605" cy="52197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Knowledge-GRA</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Model</a:t>
            </a:r>
          </a:p>
        </p:txBody>
      </p:sp>
      <p:grpSp>
        <p:nvGrpSpPr>
          <p:cNvPr id="9" name="组合 8">
            <a:extLst>
              <a:ext uri="{FF2B5EF4-FFF2-40B4-BE49-F238E27FC236}">
                <a16:creationId xmlns:a16="http://schemas.microsoft.com/office/drawing/2014/main" id="{58250A24-5951-7F6F-8726-9E0470BBBE55}"/>
              </a:ext>
            </a:extLst>
          </p:cNvPr>
          <p:cNvGrpSpPr/>
          <p:nvPr/>
        </p:nvGrpSpPr>
        <p:grpSpPr>
          <a:xfrm>
            <a:off x="822081" y="1169777"/>
            <a:ext cx="6032524" cy="5104740"/>
            <a:chOff x="1859972" y="1145429"/>
            <a:chExt cx="6032524" cy="5104740"/>
          </a:xfrm>
        </p:grpSpPr>
        <p:grpSp>
          <p:nvGrpSpPr>
            <p:cNvPr id="5" name="组合 4">
              <a:extLst>
                <a:ext uri="{FF2B5EF4-FFF2-40B4-BE49-F238E27FC236}">
                  <a16:creationId xmlns:a16="http://schemas.microsoft.com/office/drawing/2014/main" id="{FDAD8AD4-8CC1-B886-EFD9-3F1769524A01}"/>
                </a:ext>
              </a:extLst>
            </p:cNvPr>
            <p:cNvGrpSpPr/>
            <p:nvPr/>
          </p:nvGrpSpPr>
          <p:grpSpPr>
            <a:xfrm>
              <a:off x="1859972" y="1145429"/>
              <a:ext cx="6032524" cy="5104740"/>
              <a:chOff x="797933" y="1002167"/>
              <a:chExt cx="6032524" cy="5104740"/>
            </a:xfrm>
          </p:grpSpPr>
          <p:sp>
            <p:nvSpPr>
              <p:cNvPr id="18" name="矩形 17">
                <a:extLst>
                  <a:ext uri="{FF2B5EF4-FFF2-40B4-BE49-F238E27FC236}">
                    <a16:creationId xmlns:a16="http://schemas.microsoft.com/office/drawing/2014/main" id="{051AAF5C-BC72-C342-A836-7E64881640BC}"/>
                  </a:ext>
                </a:extLst>
              </p:cNvPr>
              <p:cNvSpPr/>
              <p:nvPr/>
            </p:nvSpPr>
            <p:spPr>
              <a:xfrm>
                <a:off x="1268959" y="2926018"/>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7" name="组合 6">
                <a:extLst>
                  <a:ext uri="{FF2B5EF4-FFF2-40B4-BE49-F238E27FC236}">
                    <a16:creationId xmlns:a16="http://schemas.microsoft.com/office/drawing/2014/main" id="{F1795470-C6BB-8541-912C-59A3DE369244}"/>
                  </a:ext>
                </a:extLst>
              </p:cNvPr>
              <p:cNvGrpSpPr/>
              <p:nvPr/>
            </p:nvGrpSpPr>
            <p:grpSpPr>
              <a:xfrm>
                <a:off x="797933" y="1002167"/>
                <a:ext cx="6032524" cy="5104740"/>
                <a:chOff x="-32254" y="1021501"/>
                <a:chExt cx="6032524" cy="5104740"/>
              </a:xfrm>
            </p:grpSpPr>
            <p:sp>
              <p:nvSpPr>
                <p:cNvPr id="11" name="Content Placeholder 2">
                  <a:extLst>
                    <a:ext uri="{FF2B5EF4-FFF2-40B4-BE49-F238E27FC236}">
                      <a16:creationId xmlns:a16="http://schemas.microsoft.com/office/drawing/2014/main" id="{34F566F5-40EC-5846-8CA4-117120E6865A}"/>
                    </a:ext>
                  </a:extLst>
                </p:cNvPr>
                <p:cNvSpPr txBox="1">
                  <a:spLocks/>
                </p:cNvSpPr>
                <p:nvPr/>
              </p:nvSpPr>
              <p:spPr>
                <a:xfrm>
                  <a:off x="-32254" y="1021501"/>
                  <a:ext cx="6032524" cy="5104740"/>
                </a:xfrm>
                <a:prstGeom prst="rect">
                  <a:avLst/>
                </a:prstGeom>
                <a:ln>
                  <a:noFill/>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p"/>
                  </a:pPr>
                  <a:r>
                    <a:rPr lang="en-US"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sz="2200" b="1" dirty="0">
                      <a:solidFill>
                        <a:schemeClr val="accent1">
                          <a:lumMod val="75000"/>
                        </a:schemeClr>
                      </a:solidFill>
                      <a:latin typeface="Times New Roman" panose="02020603050405020304" pitchFamily="18" charset="0"/>
                      <a:cs typeface="Times New Roman" panose="02020603050405020304" pitchFamily="18" charset="0"/>
                    </a:rPr>
                    <a:t>&lt;</a:t>
                  </a:r>
                  <a:r>
                    <a:rPr lang="en-US" sz="2200" b="1" dirty="0">
                      <a:solidFill>
                        <a:schemeClr val="accent1">
                          <a:lumMod val="75000"/>
                        </a:schemeClr>
                      </a:solidFill>
                      <a:latin typeface="Monotype Corsiva" panose="03010101010201010101" pitchFamily="66" charset="0"/>
                      <a:cs typeface="Times New Roman" panose="02020603050405020304" pitchFamily="18" charset="0"/>
                    </a:rPr>
                    <a:t>C, O, A, M, R, E, G, s</a:t>
                  </a:r>
                  <a:r>
                    <a:rPr lang="en-US" sz="2200" b="1" baseline="-25000" dirty="0">
                      <a:solidFill>
                        <a:schemeClr val="accent1">
                          <a:lumMod val="75000"/>
                        </a:schemeClr>
                      </a:solidFill>
                      <a:latin typeface="Monotype Corsiva" panose="03010101010201010101" pitchFamily="66" charset="0"/>
                      <a:cs typeface="Times New Roman" panose="02020603050405020304" pitchFamily="18" charset="0"/>
                    </a:rPr>
                    <a:t>0</a:t>
                  </a:r>
                  <a:r>
                    <a:rPr lang="en-US" sz="2200" b="1" dirty="0">
                      <a:solidFill>
                        <a:schemeClr val="accent1">
                          <a:lumMod val="75000"/>
                        </a:schemeClr>
                      </a:solidFill>
                      <a:latin typeface="Monotype Corsiva" panose="03010101010201010101" pitchFamily="66" charset="0"/>
                      <a:cs typeface="Times New Roman" panose="02020603050405020304" pitchFamily="18" charset="0"/>
                    </a:rPr>
                    <a:t>, H</a:t>
                  </a:r>
                  <a:r>
                    <a:rPr lang="en-US" sz="2200" b="1" dirty="0">
                      <a:solidFill>
                        <a:schemeClr val="accent1">
                          <a:lumMod val="75000"/>
                        </a:schemeClr>
                      </a:solidFill>
                      <a:latin typeface="Times New Roman" panose="02020603050405020304" pitchFamily="18" charset="0"/>
                      <a:cs typeface="Times New Roman" panose="02020603050405020304" pitchFamily="18" charset="0"/>
                    </a:rPr>
                    <a:t>&gt;</a:t>
                  </a:r>
                </a:p>
                <a:p>
                  <a:pPr>
                    <a:lnSpc>
                      <a:spcPct val="150000"/>
                    </a:lnSpc>
                    <a:buFont typeface="Wingdings" panose="05000000000000000000" pitchFamily="2" charset="2"/>
                    <a:buChar char="p"/>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E</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nvironments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lasses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A</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gents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R</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oles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G</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roups</a:t>
                  </a:r>
                </a:p>
                <a:p>
                  <a:pPr lvl="1">
                    <a:lnSpc>
                      <a:spcPct val="150000"/>
                    </a:lnSpc>
                    <a:buFont typeface="Wingdings" panose="05000000000000000000" pitchFamily="2" charset="2"/>
                    <a:buChar char="n"/>
                  </a:pPr>
                  <a:r>
                    <a:rPr lang="en-CA" altLang="zh-CN" sz="2200" b="1"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 O</a:t>
                  </a:r>
                  <a:r>
                    <a:rPr lang="en-CA" altLang="zh-CN" sz="2200" dirty="0">
                      <a:solidFill>
                        <a:schemeClr val="accent1">
                          <a:lumMod val="75000"/>
                        </a:schemeClr>
                      </a:solidFill>
                      <a:latin typeface="Times New Roman" panose="02020603050405020304" pitchFamily="18" charset="0"/>
                      <a:ea typeface="微软雅黑" panose="020B0503020204020204" pitchFamily="34" charset="-122"/>
                      <a:cs typeface="Times New Roman" panose="02020603050405020304" pitchFamily="18" charset="0"/>
                    </a:rPr>
                    <a:t>bjects</a:t>
                  </a:r>
                </a:p>
              </p:txBody>
            </p:sp>
            <p:grpSp>
              <p:nvGrpSpPr>
                <p:cNvPr id="4" name="组合 3">
                  <a:extLst>
                    <a:ext uri="{FF2B5EF4-FFF2-40B4-BE49-F238E27FC236}">
                      <a16:creationId xmlns:a16="http://schemas.microsoft.com/office/drawing/2014/main" id="{5BE50D65-490B-0C43-A167-B9B1D8F0010F}"/>
                    </a:ext>
                  </a:extLst>
                </p:cNvPr>
                <p:cNvGrpSpPr/>
                <p:nvPr/>
              </p:nvGrpSpPr>
              <p:grpSpPr>
                <a:xfrm>
                  <a:off x="2314404" y="2022750"/>
                  <a:ext cx="2861762" cy="2853506"/>
                  <a:chOff x="2314404" y="2022750"/>
                  <a:chExt cx="2861762" cy="2853506"/>
                </a:xfrm>
              </p:grpSpPr>
              <p:cxnSp>
                <p:nvCxnSpPr>
                  <p:cNvPr id="13" name="Straight Arrow Connector 9">
                    <a:extLst>
                      <a:ext uri="{FF2B5EF4-FFF2-40B4-BE49-F238E27FC236}">
                        <a16:creationId xmlns:a16="http://schemas.microsoft.com/office/drawing/2014/main" id="{F8E56085-8818-2049-8575-733B683CF8A2}"/>
                      </a:ext>
                    </a:extLst>
                  </p:cNvPr>
                  <p:cNvCxnSpPr/>
                  <p:nvPr/>
                </p:nvCxnSpPr>
                <p:spPr bwMode="auto">
                  <a:xfrm>
                    <a:off x="2384538" y="2167427"/>
                    <a:ext cx="0" cy="2708829"/>
                  </a:xfrm>
                  <a:prstGeom prst="straightConnector1">
                    <a:avLst/>
                  </a:prstGeom>
                  <a:solidFill>
                    <a:schemeClr val="accent1"/>
                  </a:solidFill>
                  <a:ln w="38100" cap="flat" cmpd="sng" algn="ctr">
                    <a:solidFill>
                      <a:srgbClr val="C00000"/>
                    </a:solidFill>
                    <a:prstDash val="solid"/>
                    <a:round/>
                    <a:headEnd type="none" w="med" len="med"/>
                    <a:tailEnd type="triangle"/>
                  </a:ln>
                  <a:effectLst/>
                </p:spPr>
              </p:cxnSp>
              <p:sp>
                <p:nvSpPr>
                  <p:cNvPr id="14" name="TextBox 5">
                    <a:extLst>
                      <a:ext uri="{FF2B5EF4-FFF2-40B4-BE49-F238E27FC236}">
                        <a16:creationId xmlns:a16="http://schemas.microsoft.com/office/drawing/2014/main" id="{392ED3A7-552B-4049-A44D-38D11EE6FC72}"/>
                      </a:ext>
                    </a:extLst>
                  </p:cNvPr>
                  <p:cNvSpPr txBox="1"/>
                  <p:nvPr/>
                </p:nvSpPr>
                <p:spPr>
                  <a:xfrm>
                    <a:off x="2807966" y="2022750"/>
                    <a:ext cx="1865077" cy="430887"/>
                  </a:xfrm>
                  <a:prstGeom prst="rect">
                    <a:avLst/>
                  </a:prstGeom>
                  <a:noFill/>
                </p:spPr>
                <p:txBody>
                  <a:bodyPr wrap="squar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Object-based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5" name="TextBox 6">
                    <a:extLst>
                      <a:ext uri="{FF2B5EF4-FFF2-40B4-BE49-F238E27FC236}">
                        <a16:creationId xmlns:a16="http://schemas.microsoft.com/office/drawing/2014/main" id="{DBB293A9-58D9-A848-AD56-95584B07BC73}"/>
                      </a:ext>
                    </a:extLst>
                  </p:cNvPr>
                  <p:cNvSpPr txBox="1"/>
                  <p:nvPr/>
                </p:nvSpPr>
                <p:spPr>
                  <a:xfrm>
                    <a:off x="2892375" y="3318652"/>
                    <a:ext cx="1689886" cy="430887"/>
                  </a:xfrm>
                  <a:prstGeom prst="rect">
                    <a:avLst/>
                  </a:prstGeom>
                  <a:noFill/>
                </p:spPr>
                <p:txBody>
                  <a:bodyPr wrap="none" rtlCol="0">
                    <a:spAutoFit/>
                  </a:bodyPr>
                  <a:lstStyle/>
                  <a:p>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Agent-based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6" name="TextBox 7">
                    <a:extLst>
                      <a:ext uri="{FF2B5EF4-FFF2-40B4-BE49-F238E27FC236}">
                        <a16:creationId xmlns:a16="http://schemas.microsoft.com/office/drawing/2014/main" id="{F764A9E2-E94A-EB4F-9765-303CE21B35C1}"/>
                      </a:ext>
                    </a:extLst>
                  </p:cNvPr>
                  <p:cNvSpPr txBox="1"/>
                  <p:nvPr/>
                </p:nvSpPr>
                <p:spPr>
                  <a:xfrm>
                    <a:off x="2314404" y="4441263"/>
                    <a:ext cx="2861762" cy="430887"/>
                  </a:xfrm>
                  <a:prstGeom prst="rect">
                    <a:avLst/>
                  </a:prstGeom>
                  <a:noFill/>
                </p:spPr>
                <p:txBody>
                  <a:bodyPr wrap="square" rtlCol="0">
                    <a:spAutoFit/>
                  </a:bodyPr>
                  <a:lstStyle/>
                  <a:p>
                    <a:pPr algn="ctr"/>
                    <a:r>
                      <a:rPr lang="en-US" altLang="zh-CN"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rPr>
                      <a:t>Role-based</a:t>
                    </a:r>
                    <a:endParaRPr lang="en-US" sz="2200" b="1" dirty="0">
                      <a:solidFill>
                        <a:srgbClr val="C0000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grpSp>
        <p:sp>
          <p:nvSpPr>
            <p:cNvPr id="19" name="矩形 18">
              <a:extLst>
                <a:ext uri="{FF2B5EF4-FFF2-40B4-BE49-F238E27FC236}">
                  <a16:creationId xmlns:a16="http://schemas.microsoft.com/office/drawing/2014/main" id="{B9DEC5D8-A416-9E40-9D6A-D93F8DA14609}"/>
                </a:ext>
              </a:extLst>
            </p:cNvPr>
            <p:cNvSpPr/>
            <p:nvPr/>
          </p:nvSpPr>
          <p:spPr>
            <a:xfrm>
              <a:off x="2330998" y="3628579"/>
              <a:ext cx="1182029" cy="356840"/>
            </a:xfrm>
            <a:prstGeom prst="rect">
              <a:avLst/>
            </a:prstGeom>
            <a:noFill/>
            <a:ln w="28575">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grpSp>
        <p:nvGrpSpPr>
          <p:cNvPr id="17" name="组合 16">
            <a:extLst>
              <a:ext uri="{FF2B5EF4-FFF2-40B4-BE49-F238E27FC236}">
                <a16:creationId xmlns:a16="http://schemas.microsoft.com/office/drawing/2014/main" id="{B30931AD-DE54-ABFC-C8C7-5CF5975F48D8}"/>
              </a:ext>
            </a:extLst>
          </p:cNvPr>
          <p:cNvGrpSpPr/>
          <p:nvPr/>
        </p:nvGrpSpPr>
        <p:grpSpPr>
          <a:xfrm>
            <a:off x="6191867" y="1169777"/>
            <a:ext cx="5171815" cy="4679322"/>
            <a:chOff x="6256711" y="896069"/>
            <a:chExt cx="5171815" cy="4679322"/>
          </a:xfrm>
        </p:grpSpPr>
        <p:pic>
          <p:nvPicPr>
            <p:cNvPr id="3" name="图片 2">
              <a:extLst>
                <a:ext uri="{FF2B5EF4-FFF2-40B4-BE49-F238E27FC236}">
                  <a16:creationId xmlns:a16="http://schemas.microsoft.com/office/drawing/2014/main" id="{6202C97C-5740-FC9C-7D3F-59BDB7F9356C}"/>
                </a:ext>
              </a:extLst>
            </p:cNvPr>
            <p:cNvPicPr>
              <a:picLocks noChangeAspect="1"/>
            </p:cNvPicPr>
            <p:nvPr/>
          </p:nvPicPr>
          <p:blipFill>
            <a:blip r:embed="rId3"/>
            <a:stretch>
              <a:fillRect/>
            </a:stretch>
          </p:blipFill>
          <p:spPr>
            <a:xfrm>
              <a:off x="6256711" y="2489291"/>
              <a:ext cx="5054600" cy="3086100"/>
            </a:xfrm>
            <a:prstGeom prst="rect">
              <a:avLst/>
            </a:prstGeom>
          </p:spPr>
        </p:pic>
        <p:pic>
          <p:nvPicPr>
            <p:cNvPr id="12" name="图片 11">
              <a:extLst>
                <a:ext uri="{FF2B5EF4-FFF2-40B4-BE49-F238E27FC236}">
                  <a16:creationId xmlns:a16="http://schemas.microsoft.com/office/drawing/2014/main" id="{73687275-9111-CD08-85ED-6B53D3CC0A2B}"/>
                </a:ext>
              </a:extLst>
            </p:cNvPr>
            <p:cNvPicPr>
              <a:picLocks noChangeAspect="1"/>
            </p:cNvPicPr>
            <p:nvPr/>
          </p:nvPicPr>
          <p:blipFill>
            <a:blip r:embed="rId4"/>
            <a:stretch>
              <a:fillRect/>
            </a:stretch>
          </p:blipFill>
          <p:spPr>
            <a:xfrm>
              <a:off x="6256711" y="896069"/>
              <a:ext cx="5171815" cy="1490400"/>
            </a:xfrm>
            <a:prstGeom prst="rect">
              <a:avLst/>
            </a:prstGeom>
          </p:spPr>
        </p:pic>
      </p:grpSp>
      <p:grpSp>
        <p:nvGrpSpPr>
          <p:cNvPr id="28" name="组合 27">
            <a:extLst>
              <a:ext uri="{FF2B5EF4-FFF2-40B4-BE49-F238E27FC236}">
                <a16:creationId xmlns:a16="http://schemas.microsoft.com/office/drawing/2014/main" id="{6DB02E21-C989-6D21-39E5-16909C15F1CF}"/>
              </a:ext>
            </a:extLst>
          </p:cNvPr>
          <p:cNvGrpSpPr/>
          <p:nvPr/>
        </p:nvGrpSpPr>
        <p:grpSpPr>
          <a:xfrm>
            <a:off x="6585955" y="1030295"/>
            <a:ext cx="4334450" cy="5304152"/>
            <a:chOff x="6585955" y="1030295"/>
            <a:chExt cx="4334450" cy="5304152"/>
          </a:xfrm>
        </p:grpSpPr>
        <p:pic>
          <p:nvPicPr>
            <p:cNvPr id="26" name="图片 25">
              <a:extLst>
                <a:ext uri="{FF2B5EF4-FFF2-40B4-BE49-F238E27FC236}">
                  <a16:creationId xmlns:a16="http://schemas.microsoft.com/office/drawing/2014/main" id="{912F97EC-C4FE-8063-DAAF-391D5A63154E}"/>
                </a:ext>
              </a:extLst>
            </p:cNvPr>
            <p:cNvPicPr>
              <a:picLocks noChangeAspect="1"/>
            </p:cNvPicPr>
            <p:nvPr/>
          </p:nvPicPr>
          <p:blipFill>
            <a:blip r:embed="rId5"/>
            <a:stretch>
              <a:fillRect/>
            </a:stretch>
          </p:blipFill>
          <p:spPr>
            <a:xfrm>
              <a:off x="6585955" y="1030295"/>
              <a:ext cx="4334450" cy="5304152"/>
            </a:xfrm>
            <a:prstGeom prst="rect">
              <a:avLst/>
            </a:prstGeom>
          </p:spPr>
        </p:pic>
        <p:sp>
          <p:nvSpPr>
            <p:cNvPr id="27" name="矩形 26">
              <a:extLst>
                <a:ext uri="{FF2B5EF4-FFF2-40B4-BE49-F238E27FC236}">
                  <a16:creationId xmlns:a16="http://schemas.microsoft.com/office/drawing/2014/main" id="{6327CA27-50A7-4028-16EC-1863D2A84773}"/>
                </a:ext>
              </a:extLst>
            </p:cNvPr>
            <p:cNvSpPr/>
            <p:nvPr/>
          </p:nvSpPr>
          <p:spPr>
            <a:xfrm>
              <a:off x="7519094" y="1169777"/>
              <a:ext cx="1895839" cy="4875423"/>
            </a:xfrm>
            <a:prstGeom prst="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pic>
        <p:nvPicPr>
          <p:cNvPr id="30" name="图片 29">
            <a:extLst>
              <a:ext uri="{FF2B5EF4-FFF2-40B4-BE49-F238E27FC236}">
                <a16:creationId xmlns:a16="http://schemas.microsoft.com/office/drawing/2014/main" id="{28003410-8B75-3C45-0B82-B312C4E42D11}"/>
              </a:ext>
            </a:extLst>
          </p:cNvPr>
          <p:cNvPicPr>
            <a:picLocks noChangeAspect="1"/>
          </p:cNvPicPr>
          <p:nvPr/>
        </p:nvPicPr>
        <p:blipFill>
          <a:blip r:embed="rId6"/>
          <a:stretch>
            <a:fillRect/>
          </a:stretch>
        </p:blipFill>
        <p:spPr>
          <a:xfrm>
            <a:off x="6611092" y="895345"/>
            <a:ext cx="4333364" cy="5653603"/>
          </a:xfrm>
          <a:prstGeom prst="rect">
            <a:avLst/>
          </a:prstGeom>
        </p:spPr>
      </p:pic>
      <p:pic>
        <p:nvPicPr>
          <p:cNvPr id="6" name="图片 5">
            <a:extLst>
              <a:ext uri="{FF2B5EF4-FFF2-40B4-BE49-F238E27FC236}">
                <a16:creationId xmlns:a16="http://schemas.microsoft.com/office/drawing/2014/main" id="{835D427F-8FF1-145E-3F11-D466BD63EB5E}"/>
              </a:ext>
            </a:extLst>
          </p:cNvPr>
          <p:cNvPicPr>
            <a:picLocks noChangeAspect="1"/>
          </p:cNvPicPr>
          <p:nvPr/>
        </p:nvPicPr>
        <p:blipFill>
          <a:blip r:embed="rId7"/>
          <a:stretch>
            <a:fillRect/>
          </a:stretch>
        </p:blipFill>
        <p:spPr>
          <a:xfrm>
            <a:off x="6166034" y="1449013"/>
            <a:ext cx="5174291" cy="4213015"/>
          </a:xfrm>
          <a:prstGeom prst="rect">
            <a:avLst/>
          </a:prstGeom>
        </p:spPr>
      </p:pic>
    </p:spTree>
    <p:extLst>
      <p:ext uri="{BB962C8B-B14F-4D97-AF65-F5344CB8AC3E}">
        <p14:creationId xmlns:p14="http://schemas.microsoft.com/office/powerpoint/2010/main" val="1920193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17"/>
                                        </p:tgtEl>
                                      </p:cBhvr>
                                    </p:animEffect>
                                    <p:set>
                                      <p:cBhvr>
                                        <p:cTn id="7" dur="1" fill="hold">
                                          <p:stCondLst>
                                            <p:cond delay="499"/>
                                          </p:stCondLst>
                                        </p:cTn>
                                        <p:tgtEl>
                                          <p:spTgt spid="17"/>
                                        </p:tgtEl>
                                        <p:attrNameLst>
                                          <p:attrName>style.visibility</p:attrName>
                                        </p:attrNameLst>
                                      </p:cBhvr>
                                      <p:to>
                                        <p:strVal val="hidden"/>
                                      </p:to>
                                    </p:set>
                                  </p:childTnLst>
                                </p:cTn>
                              </p:par>
                              <p:par>
                                <p:cTn id="8" presetID="9" presetClass="entr" presetSubtype="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dissolve">
                                      <p:cBhvr>
                                        <p:cTn id="10" dur="5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nodeType="clickEffect">
                                  <p:stCondLst>
                                    <p:cond delay="0"/>
                                  </p:stCondLst>
                                  <p:childTnLst>
                                    <p:animEffect transition="out" filter="dissolve">
                                      <p:cBhvr>
                                        <p:cTn id="14" dur="500"/>
                                        <p:tgtEl>
                                          <p:spTgt spid="28"/>
                                        </p:tgtEl>
                                      </p:cBhvr>
                                    </p:animEffect>
                                    <p:set>
                                      <p:cBhvr>
                                        <p:cTn id="15" dur="1" fill="hold">
                                          <p:stCondLst>
                                            <p:cond delay="499"/>
                                          </p:stCondLst>
                                        </p:cTn>
                                        <p:tgtEl>
                                          <p:spTgt spid="28"/>
                                        </p:tgtEl>
                                        <p:attrNameLst>
                                          <p:attrName>style.visibility</p:attrName>
                                        </p:attrNameLst>
                                      </p:cBhvr>
                                      <p:to>
                                        <p:strVal val="hidden"/>
                                      </p:to>
                                    </p:set>
                                  </p:childTnLst>
                                </p:cTn>
                              </p:par>
                              <p:par>
                                <p:cTn id="16" presetID="9" presetClass="entr" presetSubtype="0" fill="hold"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dissolve">
                                      <p:cBhvr>
                                        <p:cTn id="18" dur="5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xit" presetSubtype="0" fill="hold" nodeType="clickEffect">
                                  <p:stCondLst>
                                    <p:cond delay="0"/>
                                  </p:stCondLst>
                                  <p:childTnLst>
                                    <p:animEffect transition="out" filter="dissolve">
                                      <p:cBhvr>
                                        <p:cTn id="22" dur="500"/>
                                        <p:tgtEl>
                                          <p:spTgt spid="30"/>
                                        </p:tgtEl>
                                      </p:cBhvr>
                                    </p:animEffect>
                                    <p:set>
                                      <p:cBhvr>
                                        <p:cTn id="23" dur="1" fill="hold">
                                          <p:stCondLst>
                                            <p:cond delay="499"/>
                                          </p:stCondLst>
                                        </p:cTn>
                                        <p:tgtEl>
                                          <p:spTgt spid="30"/>
                                        </p:tgtEl>
                                        <p:attrNameLst>
                                          <p:attrName>style.visibility</p:attrName>
                                        </p:attrNameLst>
                                      </p:cBhvr>
                                      <p:to>
                                        <p:strVal val="hidden"/>
                                      </p:to>
                                    </p:set>
                                  </p:childTnLst>
                                </p:cTn>
                              </p:par>
                              <p:par>
                                <p:cTn id="24" presetID="9"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dissolv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8268126"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Preliminary Knowledge-Python</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Code</a:t>
            </a:r>
            <a:r>
              <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Presentation</a:t>
            </a:r>
          </a:p>
        </p:txBody>
      </p:sp>
      <p:sp>
        <p:nvSpPr>
          <p:cNvPr id="8" name="Rectangle 2">
            <a:extLst>
              <a:ext uri="{FF2B5EF4-FFF2-40B4-BE49-F238E27FC236}">
                <a16:creationId xmlns:a16="http://schemas.microsoft.com/office/drawing/2014/main" id="{AE839C7A-86DA-234F-8462-679E1C984C1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dirty="0"/>
          </a:p>
        </p:txBody>
      </p:sp>
      <p:pic>
        <p:nvPicPr>
          <p:cNvPr id="5" name="图片 4">
            <a:extLst>
              <a:ext uri="{FF2B5EF4-FFF2-40B4-BE49-F238E27FC236}">
                <a16:creationId xmlns:a16="http://schemas.microsoft.com/office/drawing/2014/main" id="{CA4FE268-E65F-F715-B0B0-9162A2D4F6DA}"/>
              </a:ext>
            </a:extLst>
          </p:cNvPr>
          <p:cNvPicPr>
            <a:picLocks noChangeAspect="1"/>
          </p:cNvPicPr>
          <p:nvPr/>
        </p:nvPicPr>
        <p:blipFill>
          <a:blip r:embed="rId3"/>
          <a:stretch>
            <a:fillRect/>
          </a:stretch>
        </p:blipFill>
        <p:spPr>
          <a:xfrm>
            <a:off x="822081" y="1322492"/>
            <a:ext cx="5174291" cy="4213015"/>
          </a:xfrm>
          <a:prstGeom prst="rect">
            <a:avLst/>
          </a:prstGeom>
        </p:spPr>
      </p:pic>
      <p:pic>
        <p:nvPicPr>
          <p:cNvPr id="6" name="图片 5">
            <a:extLst>
              <a:ext uri="{FF2B5EF4-FFF2-40B4-BE49-F238E27FC236}">
                <a16:creationId xmlns:a16="http://schemas.microsoft.com/office/drawing/2014/main" id="{86501B3F-CEE4-2D31-7F0F-B32582D151D3}"/>
              </a:ext>
            </a:extLst>
          </p:cNvPr>
          <p:cNvPicPr>
            <a:picLocks noChangeAspect="1"/>
          </p:cNvPicPr>
          <p:nvPr/>
        </p:nvPicPr>
        <p:blipFill>
          <a:blip r:embed="rId4"/>
          <a:stretch>
            <a:fillRect/>
          </a:stretch>
        </p:blipFill>
        <p:spPr>
          <a:xfrm>
            <a:off x="5978008" y="1260272"/>
            <a:ext cx="5391911" cy="4337453"/>
          </a:xfrm>
          <a:prstGeom prst="rect">
            <a:avLst/>
          </a:prstGeom>
        </p:spPr>
      </p:pic>
    </p:spTree>
    <p:extLst>
      <p:ext uri="{BB962C8B-B14F-4D97-AF65-F5344CB8AC3E}">
        <p14:creationId xmlns:p14="http://schemas.microsoft.com/office/powerpoint/2010/main" val="3076011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2" y="271277"/>
            <a:ext cx="315862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Content</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3" name="内容占位符 1"/>
          <p:cNvSpPr txBox="1"/>
          <p:nvPr/>
        </p:nvSpPr>
        <p:spPr>
          <a:xfrm>
            <a:off x="3856315" y="2102521"/>
            <a:ext cx="4479370" cy="36017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Preliminary</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Knowledge</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Objectives</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Assignment</a:t>
            </a:r>
          </a:p>
          <a:p>
            <a:pPr marL="457200" indent="-457200" algn="l">
              <a:lnSpc>
                <a:spcPct val="145000"/>
              </a:lnSpc>
              <a:buFont typeface="Wingdings" panose="05000000000000000000" pitchFamily="2" charset="2"/>
              <a:buChar char="p"/>
              <a:tabLst>
                <a:tab pos="4036695" algn="l"/>
              </a:tabLst>
            </a:pP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Turn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in</a:t>
            </a:r>
            <a:r>
              <a:rPr lang="zh-CN" altLang="en-US"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Requirement</a:t>
            </a:r>
          </a:p>
        </p:txBody>
      </p:sp>
      <p:pic>
        <p:nvPicPr>
          <p:cNvPr id="5" name="图片 4">
            <a:extLst>
              <a:ext uri="{FF2B5EF4-FFF2-40B4-BE49-F238E27FC236}">
                <a16:creationId xmlns:a16="http://schemas.microsoft.com/office/drawing/2014/main" id="{8F7631F6-F857-4748-9BDF-146B16F0770D}"/>
              </a:ext>
            </a:extLst>
          </p:cNvPr>
          <p:cNvPicPr>
            <a:picLocks noChangeAspect="1"/>
          </p:cNvPicPr>
          <p:nvPr/>
        </p:nvPicPr>
        <p:blipFill>
          <a:blip r:embed="rId3"/>
          <a:stretch>
            <a:fillRect/>
          </a:stretch>
        </p:blipFill>
        <p:spPr>
          <a:xfrm>
            <a:off x="8517958" y="4687375"/>
            <a:ext cx="3254004" cy="2033752"/>
          </a:xfrm>
          <a:prstGeom prst="rect">
            <a:avLst/>
          </a:prstGeom>
        </p:spPr>
      </p:pic>
    </p:spTree>
    <p:extLst>
      <p:ext uri="{BB962C8B-B14F-4D97-AF65-F5344CB8AC3E}">
        <p14:creationId xmlns:p14="http://schemas.microsoft.com/office/powerpoint/2010/main" val="318934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22081" y="271277"/>
            <a:ext cx="9278935" cy="523220"/>
          </a:xfrm>
          <a:prstGeom prst="rect">
            <a:avLst/>
          </a:prstGeom>
          <a:noFill/>
        </p:spPr>
        <p:txBody>
          <a:bodyPr wrap="square" rtlCol="0">
            <a:spAutoFit/>
          </a:bodyPr>
          <a:lstStyle/>
          <a:p>
            <a:r>
              <a:rPr lang="en-US" altLang="zh-CN"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Objectives</a:t>
            </a:r>
            <a:endParaRPr lang="zh-CN" altLang="en-US" sz="28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Content Placeholder 2"/>
          <p:cNvSpPr txBox="1"/>
          <p:nvPr/>
        </p:nvSpPr>
        <p:spPr>
          <a:xfrm>
            <a:off x="822081" y="1386957"/>
            <a:ext cx="5727000" cy="423401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The objectives of this course are two-fold:</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1. To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understand the process of RBC</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and learn about how to formalize problems with the GRA </a:t>
            </a:r>
            <a:r>
              <a:rPr lang="en-US" altLang="zh-CN" sz="2200" b="1" dirty="0" err="1">
                <a:solidFill>
                  <a:srgbClr val="2F5597"/>
                </a:solidFill>
                <a:latin typeface="Times New Roman" panose="02020603050405020304" pitchFamily="18" charset="0"/>
                <a:ea typeface="黑体" panose="02010609060101010101" pitchFamily="49" charset="-122"/>
                <a:cs typeface="Times New Roman" panose="02020603050405020304" pitchFamily="18" charset="0"/>
              </a:rPr>
              <a:t>submodel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a:t>
            </a:r>
          </a:p>
          <a:p>
            <a:pPr marL="457200" indent="-457200" algn="just">
              <a:lnSpc>
                <a:spcPct val="145000"/>
              </a:lnSpc>
              <a:buFont typeface="Wingdings" panose="05000000000000000000" pitchFamily="2" charset="2"/>
              <a:buChar char="p"/>
            </a:pP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2. To practice using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Python to program the GRA model</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in order to solve the </a:t>
            </a:r>
            <a:r>
              <a:rPr lang="en-US" altLang="zh-CN" sz="22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1-M</a:t>
            </a:r>
            <a:r>
              <a:rPr lang="en-US" altLang="zh-CN" sz="2200" b="1" dirty="0">
                <a:solidFill>
                  <a:srgbClr val="2F5597"/>
                </a:solidFill>
                <a:latin typeface="Times New Roman" panose="02020603050405020304" pitchFamily="18" charset="0"/>
                <a:ea typeface="黑体" panose="02010609060101010101" pitchFamily="49" charset="-122"/>
                <a:cs typeface="Times New Roman" panose="02020603050405020304" pitchFamily="18" charset="0"/>
              </a:rPr>
              <a:t> assignment problem.</a:t>
            </a:r>
          </a:p>
        </p:txBody>
      </p:sp>
      <p:sp>
        <p:nvSpPr>
          <p:cNvPr id="7" name="Rectangle 2">
            <a:extLst>
              <a:ext uri="{FF2B5EF4-FFF2-40B4-BE49-F238E27FC236}">
                <a16:creationId xmlns:a16="http://schemas.microsoft.com/office/drawing/2014/main" id="{B0A2A501-A5DE-F2BD-CD80-4E90A964523C}"/>
              </a:ext>
            </a:extLst>
          </p:cNvPr>
          <p:cNvSpPr>
            <a:spLocks noChangeArrowheads="1"/>
          </p:cNvSpPr>
          <p:nvPr/>
        </p:nvSpPr>
        <p:spPr bwMode="auto">
          <a:xfrm>
            <a:off x="6944497" y="17671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25" name="图片 1">
            <a:extLst>
              <a:ext uri="{FF2B5EF4-FFF2-40B4-BE49-F238E27FC236}">
                <a16:creationId xmlns:a16="http://schemas.microsoft.com/office/drawing/2014/main" id="{A809E2BB-A6BD-D743-0A40-2414B73E9C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1197" y="1073284"/>
            <a:ext cx="3811587" cy="4547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5010397"/>
      </p:ext>
    </p:extLst>
  </p:cSld>
  <p:clrMapOvr>
    <a:masterClrMapping/>
  </p:clrMapOvr>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6969</TotalTime>
  <Words>1655</Words>
  <Application>Microsoft Macintosh PowerPoint</Application>
  <PresentationFormat>宽屏</PresentationFormat>
  <Paragraphs>107</Paragraphs>
  <Slides>14</Slides>
  <Notes>14</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1</vt:i4>
      </vt:variant>
      <vt:variant>
        <vt:lpstr>幻灯片标题</vt:lpstr>
      </vt:variant>
      <vt:variant>
        <vt:i4>14</vt:i4>
      </vt:variant>
    </vt:vector>
  </HeadingPairs>
  <TitlesOfParts>
    <vt:vector size="24" baseType="lpstr">
      <vt:lpstr>等线</vt:lpstr>
      <vt:lpstr>等线 Light</vt:lpstr>
      <vt:lpstr>Söhne</vt:lpstr>
      <vt:lpstr>Arial</vt:lpstr>
      <vt:lpstr>Calibri</vt:lpstr>
      <vt:lpstr>Monotype Corsiva</vt:lpstr>
      <vt:lpstr>Times New Roman</vt:lpstr>
      <vt:lpstr>Wingdings</vt:lpstr>
      <vt:lpstr>自定义设计方案</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panxiaomeng</dc:creator>
  <cp:lastModifiedBy>2109853gmi30001@student.must.edu.mo</cp:lastModifiedBy>
  <cp:revision>1307</cp:revision>
  <dcterms:created xsi:type="dcterms:W3CDTF">2017-10-20T06:33:00Z</dcterms:created>
  <dcterms:modified xsi:type="dcterms:W3CDTF">2023-07-13T13:41:03Z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926347C51394418297BA99A8B08195D6</vt:lpwstr>
  </property>
  <property fmtid="{D5CDD505-2E9C-101B-9397-08002B2CF9AE}" pid="3" name="KSOProductBuildVer">
    <vt:lpwstr>2052-11.1.0.10495</vt:lpwstr>
  </property>
</Properties>
</file>

<file path=docProps/thumbnail.jpeg>
</file>